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9"/>
  </p:notesMasterIdLst>
  <p:sldIdLst>
    <p:sldId id="256" r:id="rId2"/>
    <p:sldId id="309" r:id="rId3"/>
    <p:sldId id="283" r:id="rId4"/>
    <p:sldId id="294" r:id="rId5"/>
    <p:sldId id="285" r:id="rId6"/>
    <p:sldId id="300" r:id="rId7"/>
    <p:sldId id="301" r:id="rId8"/>
    <p:sldId id="293" r:id="rId9"/>
    <p:sldId id="297" r:id="rId10"/>
    <p:sldId id="296" r:id="rId11"/>
    <p:sldId id="287" r:id="rId12"/>
    <p:sldId id="302" r:id="rId13"/>
    <p:sldId id="308" r:id="rId14"/>
    <p:sldId id="292" r:id="rId15"/>
    <p:sldId id="306" r:id="rId16"/>
    <p:sldId id="264" r:id="rId17"/>
    <p:sldId id="307" r:id="rId18"/>
    <p:sldId id="290" r:id="rId19"/>
    <p:sldId id="311" r:id="rId20"/>
    <p:sldId id="295" r:id="rId21"/>
    <p:sldId id="310" r:id="rId22"/>
    <p:sldId id="316" r:id="rId23"/>
    <p:sldId id="304" r:id="rId24"/>
    <p:sldId id="314" r:id="rId25"/>
    <p:sldId id="315" r:id="rId26"/>
    <p:sldId id="313" r:id="rId27"/>
    <p:sldId id="305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>
      <p:cViewPr>
        <p:scale>
          <a:sx n="115" d="100"/>
          <a:sy n="115" d="100"/>
        </p:scale>
        <p:origin x="1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D44EC5C5-1FA8-4967-913B-32DF978DC72B}" type="datetimeFigureOut">
              <a:rPr lang="en-US"/>
              <a:pPr>
                <a:defRPr/>
              </a:pPr>
              <a:t>10/17/2011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3F2D9B78-49EC-4BBE-BCE8-4C841DEA1E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689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B94597-A1E4-41E5-A28E-FB43F5E2BD59}" type="slidenum">
              <a:rPr lang="en-GB" smtClean="0">
                <a:latin typeface="Tahoma" pitchFamily="34" charset="0"/>
              </a:rPr>
              <a:pPr/>
              <a:t>1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49B505-759E-4513-8AF5-E0035559E719}" type="slidenum">
              <a:rPr lang="en-GB" smtClean="0">
                <a:latin typeface="Tahoma" pitchFamily="34" charset="0"/>
              </a:rPr>
              <a:pPr/>
              <a:t>10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98556-704E-43A1-A9BB-6CF28FD79C89}" type="slidenum">
              <a:rPr lang="en-GB" smtClean="0">
                <a:latin typeface="Tahoma" pitchFamily="34" charset="0"/>
              </a:rPr>
              <a:pPr/>
              <a:t>11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98556-704E-43A1-A9BB-6CF28FD79C89}" type="slidenum">
              <a:rPr lang="en-GB" smtClean="0">
                <a:latin typeface="Tahoma" pitchFamily="34" charset="0"/>
              </a:rPr>
              <a:pPr/>
              <a:t>12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98556-704E-43A1-A9BB-6CF28FD79C89}" type="slidenum">
              <a:rPr lang="en-GB" smtClean="0">
                <a:latin typeface="Tahoma" pitchFamily="34" charset="0"/>
              </a:rPr>
              <a:pPr/>
              <a:t>13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B638BC-4609-4178-9043-D1D80C052351}" type="slidenum">
              <a:rPr lang="en-GB" smtClean="0">
                <a:latin typeface="Tahoma" pitchFamily="34" charset="0"/>
              </a:rPr>
              <a:pPr/>
              <a:t>14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98556-704E-43A1-A9BB-6CF28FD79C89}" type="slidenum">
              <a:rPr lang="en-GB" smtClean="0">
                <a:latin typeface="Tahoma" pitchFamily="34" charset="0"/>
              </a:rPr>
              <a:pPr/>
              <a:t>15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59CDA6-10EA-47D2-BC23-626DE2AC911F}" type="slidenum">
              <a:rPr lang="en-GB" smtClean="0">
                <a:latin typeface="Tahoma" pitchFamily="34" charset="0"/>
              </a:rPr>
              <a:pPr/>
              <a:t>16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B638BC-4609-4178-9043-D1D80C052351}" type="slidenum">
              <a:rPr lang="en-GB" smtClean="0">
                <a:latin typeface="Tahoma" pitchFamily="34" charset="0"/>
              </a:rPr>
              <a:pPr/>
              <a:t>17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664A2-53A2-4E3F-886D-B0BC2EC94669}" type="slidenum">
              <a:rPr lang="en-GB" smtClean="0">
                <a:latin typeface="Tahoma" pitchFamily="34" charset="0"/>
              </a:rPr>
              <a:pPr/>
              <a:t>18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664A2-53A2-4E3F-886D-B0BC2EC94669}" type="slidenum">
              <a:rPr lang="en-GB" smtClean="0">
                <a:latin typeface="Tahoma" pitchFamily="34" charset="0"/>
              </a:rPr>
              <a:pPr/>
              <a:t>19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10D8B4-FF0B-4F74-BEE8-FAEC4F20DA08}" type="slidenum">
              <a:rPr lang="en-GB" smtClean="0">
                <a:latin typeface="Tahoma" pitchFamily="34" charset="0"/>
              </a:rPr>
              <a:pPr/>
              <a:t>2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9E259-BC52-4D67-A021-874DDB219F83}" type="slidenum">
              <a:rPr lang="en-GB" smtClean="0">
                <a:latin typeface="Tahoma" pitchFamily="34" charset="0"/>
              </a:rPr>
              <a:pPr/>
              <a:t>20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664A2-53A2-4E3F-886D-B0BC2EC94669}" type="slidenum">
              <a:rPr lang="en-GB" smtClean="0">
                <a:latin typeface="Tahoma" pitchFamily="34" charset="0"/>
              </a:rPr>
              <a:pPr/>
              <a:t>21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664A2-53A2-4E3F-886D-B0BC2EC94669}" type="slidenum">
              <a:rPr lang="en-GB" smtClean="0">
                <a:latin typeface="Tahoma" pitchFamily="34" charset="0"/>
              </a:rPr>
              <a:pPr/>
              <a:t>22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FD8661-C00B-4F65-9032-A142564A059E}" type="slidenum">
              <a:rPr lang="en-GB" smtClean="0">
                <a:latin typeface="Tahoma" pitchFamily="34" charset="0"/>
              </a:rPr>
              <a:pPr/>
              <a:t>23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664A2-53A2-4E3F-886D-B0BC2EC94669}" type="slidenum">
              <a:rPr lang="en-GB" smtClean="0">
                <a:latin typeface="Tahoma" pitchFamily="34" charset="0"/>
              </a:rPr>
              <a:pPr/>
              <a:t>24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9E259-BC52-4D67-A021-874DDB219F83}" type="slidenum">
              <a:rPr lang="en-GB" smtClean="0">
                <a:latin typeface="Tahoma" pitchFamily="34" charset="0"/>
              </a:rPr>
              <a:pPr/>
              <a:t>25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664A2-53A2-4E3F-886D-B0BC2EC94669}" type="slidenum">
              <a:rPr lang="en-GB" smtClean="0">
                <a:latin typeface="Tahoma" pitchFamily="34" charset="0"/>
              </a:rPr>
              <a:pPr/>
              <a:t>26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9E259-BC52-4D67-A021-874DDB219F83}" type="slidenum">
              <a:rPr lang="en-GB" smtClean="0">
                <a:latin typeface="Tahoma" pitchFamily="34" charset="0"/>
              </a:rPr>
              <a:pPr/>
              <a:t>27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10D8B4-FF0B-4F74-BEE8-FAEC4F20DA08}" type="slidenum">
              <a:rPr lang="en-GB" smtClean="0">
                <a:latin typeface="Tahoma" pitchFamily="34" charset="0"/>
              </a:rPr>
              <a:pPr/>
              <a:t>3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249DB-2849-4A42-B52C-CC9527EF6350}" type="slidenum">
              <a:rPr lang="en-GB" smtClean="0">
                <a:latin typeface="Tahoma" pitchFamily="34" charset="0"/>
              </a:rPr>
              <a:pPr/>
              <a:t>4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200F7-D3D2-4791-91DB-F74903CC540A}" type="slidenum">
              <a:rPr lang="en-GB" smtClean="0">
                <a:latin typeface="Tahoma" pitchFamily="34" charset="0"/>
              </a:rPr>
              <a:pPr/>
              <a:t>5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200F7-D3D2-4791-91DB-F74903CC540A}" type="slidenum">
              <a:rPr lang="en-GB" smtClean="0">
                <a:latin typeface="Tahoma" pitchFamily="34" charset="0"/>
              </a:rPr>
              <a:pPr/>
              <a:t>6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200F7-D3D2-4791-91DB-F74903CC540A}" type="slidenum">
              <a:rPr lang="en-GB" smtClean="0">
                <a:latin typeface="Tahoma" pitchFamily="34" charset="0"/>
              </a:rPr>
              <a:pPr/>
              <a:t>7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98CC7-A05D-43C8-828C-BDCE8128B67D}" type="slidenum">
              <a:rPr lang="en-GB" smtClean="0">
                <a:latin typeface="Tahoma" pitchFamily="34" charset="0"/>
              </a:rPr>
              <a:pPr/>
              <a:t>8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BA4703-4C47-4E05-B853-036A0152170C}" type="slidenum">
              <a:rPr lang="en-GB" smtClean="0">
                <a:latin typeface="Tahoma" pitchFamily="34" charset="0"/>
              </a:rPr>
              <a:pPr/>
              <a:t>9</a:t>
            </a:fld>
            <a:endParaRPr lang="en-GB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AC864-010B-4ED0-AFCD-5C83E5C53D2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16610-E423-4106-9CB6-6C907D1FD3C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BBEB-90D6-435E-B953-4AB10A41872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8CC86-9B2A-41C1-812A-5B391DA2A24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18B3C-9C69-4A46-8CDD-6441D47BAE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20977-34BA-459F-995C-D4AAFF3C69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35" y="568326"/>
            <a:ext cx="4453303" cy="779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889" y="609600"/>
            <a:ext cx="378948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53050" y="609600"/>
            <a:ext cx="3790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53050" y="2743200"/>
            <a:ext cx="37909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44E5B-ACE7-4E9B-BE31-FEFD02EC6AE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8DA89-8886-44C8-AC41-158715E1720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749C91-230E-416C-9659-02124B8AA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343400"/>
            <a:ext cx="8915400" cy="16002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4310063" algn="ctr"/>
              </a:tabLst>
              <a:defRPr/>
            </a:pPr>
            <a:r>
              <a:rPr lang="en-GB" sz="4444" b="1" dirty="0" smtClean="0">
                <a:solidFill>
                  <a:schemeClr val="accent6"/>
                </a:solidFill>
              </a:rPr>
              <a:t>	SEVERN SCHOOL OF SURGERY</a:t>
            </a:r>
            <a:r>
              <a:rPr lang="en-GB" sz="4000" b="1" dirty="0" smtClean="0">
                <a:solidFill>
                  <a:srgbClr val="FFFF00"/>
                </a:solidFill>
              </a:rPr>
              <a:t/>
            </a:r>
            <a:br>
              <a:rPr lang="en-GB" sz="4000" b="1" dirty="0" smtClean="0">
                <a:solidFill>
                  <a:srgbClr val="FFFF00"/>
                </a:solidFill>
              </a:rPr>
            </a:br>
            <a:r>
              <a:rPr lang="en-GB" sz="1556" b="1" dirty="0" smtClean="0">
                <a:solidFill>
                  <a:srgbClr val="FFFF00"/>
                </a:solidFill>
              </a:rPr>
              <a:t/>
            </a:r>
            <a:br>
              <a:rPr lang="en-GB" sz="1556" b="1" dirty="0" smtClean="0">
                <a:solidFill>
                  <a:srgbClr val="FFFF00"/>
                </a:solidFill>
              </a:rPr>
            </a:br>
            <a:r>
              <a:rPr lang="en-GB" sz="1556" b="1" dirty="0" smtClean="0">
                <a:solidFill>
                  <a:srgbClr val="FFFF00"/>
                </a:solidFill>
              </a:rPr>
              <a:t>	</a:t>
            </a:r>
            <a:r>
              <a:rPr lang="en-GB" sz="2800" b="1" dirty="0" smtClean="0"/>
              <a:t>Core Trainee Surgical Training Programme</a:t>
            </a:r>
            <a:br>
              <a:rPr lang="en-GB" sz="2800" b="1" dirty="0" smtClean="0"/>
            </a:br>
            <a:r>
              <a:rPr lang="en-GB" b="1" smtClean="0"/>
              <a:t>	</a:t>
            </a:r>
            <a:r>
              <a:rPr lang="en-GB" sz="2800" b="1" smtClean="0"/>
              <a:t>2011/2012</a:t>
            </a:r>
            <a:endParaRPr lang="en-GB" sz="2800" b="1" dirty="0" smtClean="0"/>
          </a:p>
        </p:txBody>
      </p:sp>
      <p:pic>
        <p:nvPicPr>
          <p:cNvPr id="15362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2857500" cy="174466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524000"/>
            <a:ext cx="2857500" cy="17446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6072187" cy="13843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Surgical Skills Training</a:t>
            </a:r>
            <a:endParaRPr lang="en-GB" sz="3200" b="1" dirty="0">
              <a:solidFill>
                <a:srgbClr val="A3A10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50" y="1905000"/>
            <a:ext cx="8572500" cy="452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 smtClean="0"/>
              <a:t>New programme for developing surgical skills </a:t>
            </a:r>
            <a:r>
              <a:rPr lang="en-GB" sz="1500" b="1" dirty="0" smtClean="0"/>
              <a:t>(specifically designed for core surgical trainees in the Severn School of Surgery)</a:t>
            </a:r>
          </a:p>
          <a:p>
            <a:pPr>
              <a:defRPr/>
            </a:pPr>
            <a:endParaRPr lang="en-GB" sz="1000" b="1" dirty="0" smtClean="0"/>
          </a:p>
          <a:p>
            <a:pPr>
              <a:defRPr/>
            </a:pPr>
            <a:r>
              <a:rPr lang="en-GB" sz="2400" b="1" dirty="0" smtClean="0"/>
              <a:t>Senior clinical faculty</a:t>
            </a:r>
          </a:p>
          <a:p>
            <a:pPr>
              <a:defRPr/>
            </a:pPr>
            <a:endParaRPr lang="en-GB" sz="1000" b="1" dirty="0" smtClean="0"/>
          </a:p>
          <a:p>
            <a:pPr>
              <a:defRPr/>
            </a:pPr>
            <a:r>
              <a:rPr lang="en-GB" sz="2400" b="1" dirty="0" smtClean="0"/>
              <a:t>Fully equipped facilities;</a:t>
            </a:r>
          </a:p>
          <a:p>
            <a:pPr lvl="2">
              <a:defRPr/>
            </a:pPr>
            <a:r>
              <a:rPr lang="en-GB" sz="1800" b="1" dirty="0" smtClean="0"/>
              <a:t>Skills Lab, Royal United Hospital, Bath</a:t>
            </a:r>
          </a:p>
          <a:p>
            <a:pPr lvl="2">
              <a:defRPr/>
            </a:pPr>
            <a:r>
              <a:rPr lang="en-GB" sz="1800" b="1" dirty="0" smtClean="0"/>
              <a:t>Education Centre, Gloucestershire Royal Infirmary, Gloucester</a:t>
            </a:r>
          </a:p>
          <a:p>
            <a:pPr lvl="2">
              <a:defRPr/>
            </a:pPr>
            <a:r>
              <a:rPr lang="en-GB" sz="1800" b="1" dirty="0" smtClean="0"/>
              <a:t>Education Centre, Musgrove Park Hospital, Taunton</a:t>
            </a:r>
          </a:p>
          <a:p>
            <a:pPr>
              <a:buFontTx/>
              <a:buNone/>
              <a:defRPr/>
            </a:pPr>
            <a:endParaRPr lang="en-GB" sz="2000" b="1" dirty="0" smtClean="0"/>
          </a:p>
        </p:txBody>
      </p:sp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6096000"/>
            <a:ext cx="2006600" cy="52237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6072187" cy="13843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Surgical Skills Training</a:t>
            </a:r>
            <a:endParaRPr lang="en-GB" sz="3200" b="1" dirty="0">
              <a:solidFill>
                <a:srgbClr val="A3A10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50" y="1905000"/>
            <a:ext cx="8572500" cy="4524375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/>
              <a:t>CT1 surgical skills day (T&amp;O and </a:t>
            </a:r>
            <a:r>
              <a:rPr lang="en-GB" sz="2400" b="1" dirty="0" err="1" smtClean="0"/>
              <a:t>SiG</a:t>
            </a:r>
            <a:r>
              <a:rPr lang="en-GB" sz="2400" b="1" dirty="0" smtClean="0"/>
              <a:t>)</a:t>
            </a:r>
          </a:p>
          <a:p>
            <a:pPr lvl="2">
              <a:defRPr/>
            </a:pPr>
            <a:r>
              <a:rPr lang="en-GB" sz="1800" b="1" dirty="0" smtClean="0"/>
              <a:t>Compulsory</a:t>
            </a:r>
          </a:p>
          <a:p>
            <a:pPr lvl="2">
              <a:defRPr/>
            </a:pPr>
            <a:r>
              <a:rPr lang="en-GB" sz="1800" b="1" dirty="0" smtClean="0"/>
              <a:t>2 dates to allow attendance (only one is compulsory)</a:t>
            </a:r>
          </a:p>
          <a:p>
            <a:pPr lvl="3">
              <a:buNone/>
              <a:defRPr/>
            </a:pPr>
            <a:r>
              <a:rPr lang="en-GB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Gloucester and Taunton</a:t>
            </a:r>
          </a:p>
          <a:p>
            <a:pPr>
              <a:buFontTx/>
              <a:buChar char="-"/>
              <a:defRPr/>
            </a:pPr>
            <a:endParaRPr lang="en-GB" sz="2400" b="1" dirty="0" smtClean="0"/>
          </a:p>
          <a:p>
            <a:pPr>
              <a:defRPr/>
            </a:pPr>
            <a:r>
              <a:rPr lang="en-GB" sz="2400" b="1" dirty="0" smtClean="0"/>
              <a:t>CT2 surgical skills day (</a:t>
            </a:r>
            <a:r>
              <a:rPr lang="en-GB" sz="2400" b="1" dirty="0" err="1" smtClean="0"/>
              <a:t>SiG</a:t>
            </a:r>
            <a:r>
              <a:rPr lang="en-GB" sz="2400" b="1" dirty="0" smtClean="0"/>
              <a:t> only)</a:t>
            </a:r>
          </a:p>
          <a:p>
            <a:pPr lvl="2">
              <a:defRPr/>
            </a:pPr>
            <a:r>
              <a:rPr lang="en-GB" sz="1800" b="1" dirty="0" smtClean="0"/>
              <a:t>Compulsory</a:t>
            </a:r>
          </a:p>
          <a:p>
            <a:pPr lvl="2">
              <a:defRPr/>
            </a:pPr>
            <a:r>
              <a:rPr lang="en-GB" sz="1800" b="1" dirty="0" smtClean="0"/>
              <a:t>2 dates to allow attendance (only one is compulsory)</a:t>
            </a:r>
          </a:p>
          <a:p>
            <a:pPr lvl="3">
              <a:buNone/>
              <a:defRPr/>
            </a:pPr>
            <a:r>
              <a:rPr lang="en-GB" sz="1400" b="1" dirty="0" smtClean="0">
                <a:solidFill>
                  <a:srgbClr val="75367A"/>
                </a:solidFill>
              </a:rPr>
              <a:t>Gloucester and Bath</a:t>
            </a:r>
            <a:endParaRPr lang="en-GB" sz="2400" b="1" dirty="0" smtClean="0">
              <a:solidFill>
                <a:srgbClr val="7536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6072187" cy="13843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Surgical Skills Training</a:t>
            </a:r>
            <a:endParaRPr lang="en-GB" sz="3200" b="1" dirty="0">
              <a:solidFill>
                <a:srgbClr val="A3A10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50" y="1905000"/>
            <a:ext cx="8572500" cy="4524375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Orthopaedic Surgical Skills </a:t>
            </a:r>
          </a:p>
          <a:p>
            <a:pPr>
              <a:defRPr/>
            </a:pPr>
            <a:endParaRPr lang="en-GB" sz="2400" b="1" dirty="0" smtClean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GB" sz="2200" b="1" dirty="0" smtClean="0">
                <a:solidFill>
                  <a:schemeClr val="tx1"/>
                </a:solidFill>
              </a:rPr>
              <a:t>To be arranged</a:t>
            </a:r>
          </a:p>
          <a:p>
            <a:pPr lvl="2">
              <a:defRPr/>
            </a:pPr>
            <a:r>
              <a:rPr lang="en-GB" sz="2200" b="1" dirty="0" smtClean="0">
                <a:solidFill>
                  <a:schemeClr val="tx1"/>
                </a:solidFill>
              </a:rPr>
              <a:t>James Livingstone (T&amp;O PD)</a:t>
            </a:r>
          </a:p>
          <a:p>
            <a:pPr lvl="2">
              <a:defRPr/>
            </a:pPr>
            <a:r>
              <a:rPr lang="en-GB" sz="2200" b="1" dirty="0" smtClean="0">
                <a:solidFill>
                  <a:schemeClr val="tx1"/>
                </a:solidFill>
              </a:rPr>
              <a:t>Attendance to be announced</a:t>
            </a:r>
          </a:p>
          <a:p>
            <a:pPr lvl="2">
              <a:defRPr/>
            </a:pPr>
            <a:r>
              <a:rPr lang="en-GB" sz="2200" b="1" dirty="0" smtClean="0">
                <a:solidFill>
                  <a:schemeClr val="tx1"/>
                </a:solidFill>
              </a:rPr>
              <a:t>Topics to be announced</a:t>
            </a:r>
          </a:p>
          <a:p>
            <a:pPr lvl="2">
              <a:defRPr/>
            </a:pPr>
            <a:r>
              <a:rPr lang="en-GB" sz="2200" b="1" dirty="0" smtClean="0">
                <a:solidFill>
                  <a:schemeClr val="tx1"/>
                </a:solidFill>
              </a:rPr>
              <a:t>Dates awaited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524000"/>
            <a:ext cx="2857500" cy="17446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072187" cy="13843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accent6"/>
                </a:solidFill>
              </a:rPr>
              <a:t>Human Factors Training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057401"/>
            <a:ext cx="8572500" cy="39624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/>
              <a:t>Bristol Medical Simulation Centre</a:t>
            </a:r>
          </a:p>
          <a:p>
            <a:pPr>
              <a:defRPr/>
            </a:pPr>
            <a:endParaRPr lang="en-GB" sz="1000" b="1" dirty="0" smtClean="0"/>
          </a:p>
          <a:p>
            <a:pPr>
              <a:defRPr/>
            </a:pPr>
            <a:r>
              <a:rPr lang="en-GB" sz="2400" b="1" dirty="0" smtClean="0"/>
              <a:t>World class facilities</a:t>
            </a:r>
          </a:p>
          <a:p>
            <a:pPr>
              <a:defRPr/>
            </a:pPr>
            <a:endParaRPr lang="en-GB" sz="1000" b="1" dirty="0" smtClean="0"/>
          </a:p>
          <a:p>
            <a:pPr>
              <a:defRPr/>
            </a:pPr>
            <a:r>
              <a:rPr lang="en-GB" sz="2400" b="1" dirty="0" smtClean="0"/>
              <a:t>Human factors and non-technical skills training</a:t>
            </a:r>
          </a:p>
          <a:p>
            <a:pPr>
              <a:defRPr/>
            </a:pPr>
            <a:endParaRPr lang="en-GB" sz="1000" b="1" dirty="0" smtClean="0"/>
          </a:p>
          <a:p>
            <a:pPr>
              <a:defRPr/>
            </a:pPr>
            <a:r>
              <a:rPr lang="en-GB" sz="2400" b="1" dirty="0" smtClean="0"/>
              <a:t>Compulsory for CT2s </a:t>
            </a:r>
            <a:r>
              <a:rPr lang="en-GB" sz="1800" b="1" dirty="0" smtClean="0"/>
              <a:t>(2 dates available to allow attendance)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929562" cy="8382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accent6"/>
                </a:solidFill>
              </a:rPr>
              <a:t>Bristol Medical Simulation Centre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pic>
        <p:nvPicPr>
          <p:cNvPr id="35842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071688"/>
            <a:ext cx="2519362" cy="18002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2071688"/>
            <a:ext cx="2519363" cy="179863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1428750"/>
            <a:ext cx="1800225" cy="27130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5857875"/>
            <a:ext cx="1571625" cy="8413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4546" y="4429132"/>
            <a:ext cx="5000660" cy="1600438"/>
          </a:xfrm>
          <a:prstGeom prst="rect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/>
              <a:t>- Interactive human patient simulators and manikins</a:t>
            </a:r>
          </a:p>
          <a:p>
            <a:pPr>
              <a:defRPr/>
            </a:pPr>
            <a:endParaRPr lang="en-GB" sz="1400" b="1" dirty="0"/>
          </a:p>
          <a:p>
            <a:pPr>
              <a:defRPr/>
            </a:pPr>
            <a:r>
              <a:rPr lang="en-GB" sz="1400" b="1" dirty="0"/>
              <a:t>- Life support and critical care training</a:t>
            </a:r>
          </a:p>
          <a:p>
            <a:pPr>
              <a:defRPr/>
            </a:pPr>
            <a:endParaRPr lang="en-GB" sz="1400" b="1" dirty="0"/>
          </a:p>
          <a:p>
            <a:pPr>
              <a:buFontTx/>
              <a:buChar char="-"/>
              <a:defRPr/>
            </a:pPr>
            <a:r>
              <a:rPr lang="en-GB" sz="1400" b="1" dirty="0"/>
              <a:t> Team-based clinical scenario training</a:t>
            </a:r>
          </a:p>
          <a:p>
            <a:pPr>
              <a:buFontTx/>
              <a:buChar char="-"/>
              <a:defRPr/>
            </a:pPr>
            <a:endParaRPr lang="en-GB" sz="1400" b="1" dirty="0"/>
          </a:p>
          <a:p>
            <a:pPr>
              <a:buFontTx/>
              <a:buChar char="-"/>
              <a:defRPr/>
            </a:pPr>
            <a:r>
              <a:rPr lang="en-GB" sz="1400" b="1" dirty="0"/>
              <a:t> Human factors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371600"/>
            <a:ext cx="2857500" cy="17446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048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24325" algn="ctr"/>
              </a:tabLst>
              <a:defRPr/>
            </a:pPr>
            <a:r>
              <a:rPr lang="en-GB" sz="3000" b="1" dirty="0">
                <a:solidFill>
                  <a:srgbClr val="A3A101"/>
                </a:solidFill>
              </a:rPr>
              <a:t>	Core Trainee</a:t>
            </a:r>
            <a:r>
              <a:rPr lang="en-GB" sz="3000" b="1" dirty="0" smtClean="0">
                <a:solidFill>
                  <a:srgbClr val="A3A101"/>
                </a:solidFill>
              </a:rPr>
              <a:t> </a:t>
            </a:r>
          </a:p>
          <a:p>
            <a:pPr>
              <a:tabLst>
                <a:tab pos="4124325" algn="ctr"/>
              </a:tabLst>
              <a:defRPr/>
            </a:pPr>
            <a:r>
              <a:rPr lang="en-GB" sz="3000" b="1" dirty="0" smtClean="0">
                <a:solidFill>
                  <a:srgbClr val="A3A101"/>
                </a:solidFill>
              </a:rPr>
              <a:t>	Surgical Training Programme</a:t>
            </a:r>
            <a:br>
              <a:rPr lang="en-GB" sz="3000" b="1" dirty="0" smtClean="0">
                <a:solidFill>
                  <a:srgbClr val="A3A101"/>
                </a:solidFill>
              </a:rPr>
            </a:br>
            <a:endParaRPr lang="en-GB" sz="3000" dirty="0">
              <a:solidFill>
                <a:srgbClr val="A3A10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715250" cy="49530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Register on-line early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 </a:t>
            </a:r>
            <a:r>
              <a:rPr lang="en-GB" sz="2000" b="1" dirty="0" smtClean="0">
                <a:solidFill>
                  <a:schemeClr val="tx1"/>
                </a:solidFill>
              </a:rPr>
              <a:t>On-line feedback forms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 </a:t>
            </a:r>
            <a:r>
              <a:rPr lang="en-GB" sz="2000" b="1" dirty="0" smtClean="0">
                <a:solidFill>
                  <a:schemeClr val="tx1"/>
                </a:solidFill>
              </a:rPr>
              <a:t>Non-attendance forms on-line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 C</a:t>
            </a:r>
            <a:r>
              <a:rPr lang="en-GB" sz="2000" b="1" dirty="0" smtClean="0">
                <a:solidFill>
                  <a:schemeClr val="tx1"/>
                </a:solidFill>
              </a:rPr>
              <a:t>omplete your study leave forms (for all training days)        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               </a:t>
            </a:r>
            <a:r>
              <a:rPr lang="en-GB" sz="1600" b="1" dirty="0" smtClean="0">
                <a:solidFill>
                  <a:srgbClr val="A3A101"/>
                </a:solidFill>
              </a:rPr>
              <a:t> to facilitate your Trust’s cover arrangements</a:t>
            </a: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 Co-</a:t>
            </a:r>
            <a:r>
              <a:rPr lang="en-GB" sz="2000" b="1" dirty="0" smtClean="0">
                <a:solidFill>
                  <a:schemeClr val="tx1"/>
                </a:solidFill>
              </a:rPr>
              <a:t>ordinate your attendance with your core surgery trainee colleagues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Late attendance is not tolerated – you will be turned away</a:t>
            </a: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Full a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ttendance records available for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PDs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ARCPs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7215188" cy="11430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http://surgery.severdeanery.org</a:t>
            </a:r>
            <a:endParaRPr lang="en-GB" sz="3200" b="1" dirty="0">
              <a:solidFill>
                <a:srgbClr val="A3A101"/>
              </a:solidFill>
            </a:endParaRPr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0" y="1428750"/>
            <a:ext cx="3214688" cy="3671888"/>
          </a:xfrm>
          <a:prstGeom prst="rect">
            <a:avLst/>
          </a:prstGeom>
          <a:ln w="28575">
            <a:solidFill>
              <a:schemeClr val="accent4">
                <a:lumMod val="10000"/>
              </a:schemeClr>
            </a:solidFill>
          </a:ln>
        </p:spPr>
      </p:pic>
      <p:pic>
        <p:nvPicPr>
          <p:cNvPr id="48131" name="Picture 5" descr="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571625"/>
            <a:ext cx="2352675" cy="2643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28688" y="3929063"/>
            <a:ext cx="857250" cy="1000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572000" y="4643446"/>
            <a:ext cx="3429024" cy="1754326"/>
          </a:xfrm>
          <a:prstGeom prst="rect">
            <a:avLst/>
          </a:prstGeom>
          <a:solidFill>
            <a:schemeClr val="accent6"/>
          </a:solidFill>
          <a:ln w="317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74625" indent="-174625"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002060"/>
                </a:solidFill>
              </a:rPr>
              <a:t>On-line registration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GB" b="1" dirty="0">
              <a:solidFill>
                <a:srgbClr val="002060"/>
              </a:solidFill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002060"/>
                </a:solidFill>
              </a:rPr>
              <a:t>Duplication of teaching and skills training days </a:t>
            </a:r>
          </a:p>
          <a:p>
            <a:pPr marL="174625" indent="-174625">
              <a:buFont typeface="Arial" pitchFamily="34" charset="0"/>
              <a:buChar char="•"/>
              <a:defRPr/>
            </a:pPr>
            <a:endParaRPr lang="en-GB" b="1" dirty="0">
              <a:solidFill>
                <a:srgbClr val="002060"/>
              </a:solidFill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002060"/>
                </a:solidFill>
              </a:rPr>
              <a:t>Set number of places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785938" y="1571625"/>
            <a:ext cx="3214687" cy="2357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85938" y="4214813"/>
            <a:ext cx="3214687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384300"/>
          </a:xfrm>
        </p:spPr>
        <p:txBody>
          <a:bodyPr/>
          <a:lstStyle/>
          <a:p>
            <a:pPr>
              <a:tabLst>
                <a:tab pos="4035425" algn="ctr"/>
              </a:tabLst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	Core Trainee</a:t>
            </a:r>
            <a:br>
              <a:rPr lang="en-GB" sz="3200" b="1" dirty="0" smtClean="0">
                <a:solidFill>
                  <a:srgbClr val="A3A101"/>
                </a:solidFill>
              </a:rPr>
            </a:br>
            <a:r>
              <a:rPr lang="en-GB" sz="3200" b="1" dirty="0" smtClean="0">
                <a:solidFill>
                  <a:srgbClr val="A3A101"/>
                </a:solidFill>
              </a:rPr>
              <a:t>	Surgical Training Programme</a:t>
            </a:r>
            <a:endParaRPr lang="en-GB" sz="3200" dirty="0">
              <a:solidFill>
                <a:srgbClr val="A3A101"/>
              </a:solidFill>
            </a:endParaRPr>
          </a:p>
        </p:txBody>
      </p:sp>
      <p:pic>
        <p:nvPicPr>
          <p:cNvPr id="5" name="Content Placeholder 4" descr="1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3018" b="-13018"/>
          <a:stretch>
            <a:fillRect/>
          </a:stretch>
        </p:blipFill>
        <p:spPr>
          <a:xfrm>
            <a:off x="2057400" y="2590800"/>
            <a:ext cx="5391179" cy="2957294"/>
          </a:xfrm>
          <a:ln w="317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2133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Welcome to the outlying Deanery for core surgical training!</a:t>
            </a:r>
            <a:endParaRPr lang="en-US" b="1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388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PMETB 2010 survey for core surgical skills training</a:t>
            </a:r>
            <a:endParaRPr lang="en-US" sz="1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2857500" cy="17446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88" y="642938"/>
            <a:ext cx="8501062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124325" algn="ctr"/>
              </a:tabLst>
              <a:defRPr/>
            </a:pPr>
            <a:r>
              <a:rPr lang="en-GB" sz="3000" b="1" dirty="0" smtClean="0">
                <a:solidFill>
                  <a:srgbClr val="A3A101"/>
                </a:solidFill>
              </a:rPr>
              <a:t>Other training course opportunities</a:t>
            </a:r>
            <a:endParaRPr lang="en-GB" sz="3000" dirty="0">
              <a:solidFill>
                <a:srgbClr val="A3A10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029550" cy="3429000"/>
          </a:xfrm>
        </p:spPr>
        <p:txBody>
          <a:bodyPr/>
          <a:lstStyle/>
          <a:p>
            <a:pPr>
              <a:defRPr/>
            </a:pP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 MRCS part B OSCE Exam Course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Pilot  for Plastics Surgery Training Course for Core Trainees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Planning for ST3 Course – under development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  <a:sym typeface="Symbol"/>
              </a:rPr>
              <a:t>CrISP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, BSS, ATLS</a:t>
            </a: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88" y="642938"/>
            <a:ext cx="8501062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124325" algn="ctr"/>
              </a:tabLst>
              <a:defRPr/>
            </a:pPr>
            <a:r>
              <a:rPr lang="en-GB" sz="3000" b="1" dirty="0" smtClean="0">
                <a:solidFill>
                  <a:srgbClr val="A3A101"/>
                </a:solidFill>
              </a:rPr>
              <a:t>Severn MRCS part B OSCE Exam Course</a:t>
            </a:r>
            <a:endParaRPr lang="en-GB" sz="3000" dirty="0">
              <a:solidFill>
                <a:srgbClr val="A3A10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0100" y="1752600"/>
            <a:ext cx="7715250" cy="4891089"/>
          </a:xfrm>
        </p:spPr>
        <p:txBody>
          <a:bodyPr/>
          <a:lstStyle/>
          <a:p>
            <a:pPr>
              <a:defRPr/>
            </a:pP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 5</a:t>
            </a:r>
            <a:r>
              <a:rPr lang="en-GB" sz="2000" b="1" baseline="30000" dirty="0" smtClean="0">
                <a:solidFill>
                  <a:schemeClr val="tx1"/>
                </a:solidFill>
                <a:sym typeface="Symbol"/>
              </a:rPr>
              <a:t>th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, 6</a:t>
            </a:r>
            <a:r>
              <a:rPr lang="en-GB" sz="2000" b="1" baseline="30000" dirty="0" smtClean="0">
                <a:solidFill>
                  <a:schemeClr val="tx1"/>
                </a:solidFill>
                <a:sym typeface="Symbol"/>
              </a:rPr>
              <a:t>th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 and 7</a:t>
            </a:r>
            <a:r>
              <a:rPr lang="en-GB" sz="2000" b="1" baseline="30000" dirty="0" smtClean="0">
                <a:solidFill>
                  <a:schemeClr val="tx1"/>
                </a:solidFill>
                <a:sym typeface="Symbol"/>
              </a:rPr>
              <a:t>th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 September 2011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Centre For Clinical and Comparative Anatomy,    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      University of Bristol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Sponsored by Severn School of Surgery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       5 bursaries for Severn Deanery surgical </a:t>
            </a:r>
            <a:r>
              <a:rPr lang="en-GB" sz="1600" b="1" dirty="0" err="1" smtClean="0">
                <a:solidFill>
                  <a:srgbClr val="FF0000"/>
                </a:solidFill>
              </a:rPr>
              <a:t>CTs</a:t>
            </a:r>
            <a:r>
              <a:rPr lang="en-GB" sz="1600" b="1" dirty="0" smtClean="0">
                <a:solidFill>
                  <a:srgbClr val="FF0000"/>
                </a:solidFill>
              </a:rPr>
              <a:t> worth  £200 each</a:t>
            </a: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Severn School of Surgery website for details and 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      application process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57400" y="228600"/>
          <a:ext cx="4953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Document" r:id="rId5" imgW="6629156" imgH="9562748" progId="Word.Document.8">
                  <p:embed/>
                </p:oleObj>
              </mc:Choice>
              <mc:Fallback>
                <p:oleObj name="Document" r:id="rId5" imgW="6629156" imgH="9562748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"/>
                        <a:ext cx="4953000" cy="6400800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88" y="642938"/>
            <a:ext cx="8501062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124325" algn="ctr"/>
              </a:tabLst>
              <a:defRPr/>
            </a:pPr>
            <a:r>
              <a:rPr lang="en-GB" sz="3000" b="1" dirty="0" err="1" smtClean="0">
                <a:solidFill>
                  <a:srgbClr val="A3A101"/>
                </a:solidFill>
              </a:rPr>
              <a:t>CrISP</a:t>
            </a:r>
            <a:r>
              <a:rPr lang="en-GB" sz="3000" b="1" dirty="0" smtClean="0">
                <a:solidFill>
                  <a:srgbClr val="A3A101"/>
                </a:solidFill>
              </a:rPr>
              <a:t>, ATLS, BSS</a:t>
            </a:r>
            <a:endParaRPr lang="en-GB" sz="3000" dirty="0">
              <a:solidFill>
                <a:srgbClr val="A3A10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800950" cy="4891089"/>
          </a:xfrm>
        </p:spPr>
        <p:txBody>
          <a:bodyPr/>
          <a:lstStyle/>
          <a:p>
            <a:pPr>
              <a:tabLst>
                <a:tab pos="625475" algn="l"/>
                <a:tab pos="984250" algn="l"/>
              </a:tabLst>
              <a:defRPr/>
            </a:pP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	</a:t>
            </a:r>
            <a:r>
              <a:rPr lang="en-GB" sz="2000" b="1" dirty="0" err="1" smtClean="0">
                <a:solidFill>
                  <a:schemeClr val="tx1"/>
                </a:solidFill>
                <a:sym typeface="Symbol"/>
              </a:rPr>
              <a:t>CrISP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 course 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		</a:t>
            </a:r>
            <a:r>
              <a:rPr lang="en-GB" sz="1800" b="1" dirty="0" smtClean="0">
                <a:solidFill>
                  <a:schemeClr val="tx1"/>
                </a:solidFill>
                <a:sym typeface="Symbol"/>
              </a:rPr>
              <a:t>– locally delivered and funded</a:t>
            </a:r>
            <a:br>
              <a:rPr lang="en-GB" sz="18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1800" b="1" dirty="0" smtClean="0">
                <a:solidFill>
                  <a:schemeClr val="tx1"/>
                </a:solidFill>
                <a:sym typeface="Symbol"/>
              </a:rPr>
              <a:t>		- we need your names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	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BSS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	 	</a:t>
            </a:r>
            <a:r>
              <a:rPr lang="en-GB" sz="1800" b="1" dirty="0" smtClean="0">
                <a:solidFill>
                  <a:schemeClr val="tx1"/>
                </a:solidFill>
                <a:sym typeface="Symbol"/>
              </a:rPr>
              <a:t>– we may be able to fund applications to a locally delivered </a:t>
            </a:r>
            <a:br>
              <a:rPr lang="en-GB" sz="18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1800" b="1" dirty="0" smtClean="0">
                <a:solidFill>
                  <a:schemeClr val="tx1"/>
                </a:solidFill>
                <a:sym typeface="Symbol"/>
              </a:rPr>
              <a:t>                    course (</a:t>
            </a:r>
            <a:r>
              <a:rPr lang="en-GB" sz="1800" b="1" dirty="0" err="1" smtClean="0">
                <a:solidFill>
                  <a:schemeClr val="tx1"/>
                </a:solidFill>
                <a:sym typeface="Symbol"/>
              </a:rPr>
              <a:t>eg</a:t>
            </a:r>
            <a:r>
              <a:rPr lang="en-GB" sz="1800" b="1" dirty="0" smtClean="0">
                <a:solidFill>
                  <a:schemeClr val="tx1"/>
                </a:solidFill>
                <a:sym typeface="Symbol"/>
              </a:rPr>
              <a:t>; Bristol, Taunton, Gloucester, Bath) </a:t>
            </a:r>
            <a:br>
              <a:rPr lang="en-GB" sz="18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1800" b="1" dirty="0" smtClean="0">
                <a:solidFill>
                  <a:schemeClr val="tx1"/>
                </a:solidFill>
                <a:sym typeface="Symbol"/>
              </a:rPr>
              <a:t>		- we need your names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</a:t>
            </a:r>
            <a:r>
              <a:rPr lang="en-GB" sz="2000" b="1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Symbol"/>
              </a:rPr>
              <a:t>	</a:t>
            </a: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ATLS </a:t>
            </a:r>
            <a:br>
              <a:rPr lang="en-GB" sz="20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2000" b="1" dirty="0" smtClean="0">
                <a:solidFill>
                  <a:schemeClr val="tx1"/>
                </a:solidFill>
                <a:sym typeface="Symbol"/>
              </a:rPr>
              <a:t>		</a:t>
            </a:r>
            <a:r>
              <a:rPr lang="en-GB" sz="1800" b="1" dirty="0" smtClean="0">
                <a:solidFill>
                  <a:schemeClr val="tx1"/>
                </a:solidFill>
                <a:sym typeface="Symbol"/>
              </a:rPr>
              <a:t>– we are unlikely to fund this but…..</a:t>
            </a:r>
            <a:br>
              <a:rPr lang="en-GB" sz="1800" b="1" dirty="0" smtClean="0">
                <a:solidFill>
                  <a:schemeClr val="tx1"/>
                </a:solidFill>
                <a:sym typeface="Symbol"/>
              </a:rPr>
            </a:br>
            <a:r>
              <a:rPr lang="en-GB" sz="1800" b="1" dirty="0" smtClean="0">
                <a:solidFill>
                  <a:schemeClr val="tx1"/>
                </a:solidFill>
                <a:sym typeface="Symbol"/>
              </a:rPr>
              <a:t>		- we your names</a:t>
            </a: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2857500" cy="17446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304800"/>
            <a:ext cx="6348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24325" algn="ctr"/>
              </a:tabLst>
              <a:defRPr/>
            </a:pPr>
            <a:r>
              <a:rPr lang="en-GB" sz="3000" b="1" dirty="0" smtClean="0">
                <a:solidFill>
                  <a:srgbClr val="A3A101"/>
                </a:solidFill>
              </a:rPr>
              <a:t>Severn School of Surgery</a:t>
            </a:r>
          </a:p>
          <a:p>
            <a:pPr>
              <a:tabLst>
                <a:tab pos="4124325" algn="ctr"/>
              </a:tabLst>
              <a:defRPr/>
            </a:pPr>
            <a:r>
              <a:rPr lang="en-GB" sz="3000" b="1" dirty="0" smtClean="0">
                <a:solidFill>
                  <a:srgbClr val="A3A101"/>
                </a:solidFill>
              </a:rPr>
              <a:t>Core Trainee Programme</a:t>
            </a:r>
            <a:endParaRPr lang="en-GB" sz="3000" dirty="0">
              <a:solidFill>
                <a:srgbClr val="A3A10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0100" y="1752600"/>
            <a:ext cx="7715250" cy="4114799"/>
          </a:xfrm>
        </p:spPr>
        <p:txBody>
          <a:bodyPr/>
          <a:lstStyle/>
          <a:p>
            <a:pPr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73488" algn="ctr"/>
              </a:tabLst>
            </a:pPr>
            <a:r>
              <a:rPr lang="en-US" sz="2400" b="1" cap="small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800" b="1" cap="small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You were picked for being good</a:t>
            </a:r>
          </a:p>
          <a:p>
            <a:pPr>
              <a:tabLst>
                <a:tab pos="3773488" algn="ctr"/>
              </a:tabLst>
            </a:pPr>
            <a:endParaRPr lang="en-US" sz="2800" b="1" cap="small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3773488" algn="ctr"/>
              </a:tabLst>
            </a:pPr>
            <a:r>
              <a:rPr lang="en-US" sz="2800" b="1" cap="small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	Now you have the opportunity to be the best</a:t>
            </a:r>
          </a:p>
          <a:p>
            <a:pPr>
              <a:tabLst>
                <a:tab pos="3773488" algn="ctr"/>
              </a:tabLst>
            </a:pPr>
            <a:endParaRPr lang="en-US" sz="2800" b="1" cap="small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3773488" algn="ctr"/>
              </a:tabLst>
            </a:pPr>
            <a:endParaRPr lang="en-US" sz="2800" b="1" cap="small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tabLst>
                <a:tab pos="3773488" algn="ctr"/>
              </a:tabLst>
            </a:pPr>
            <a:r>
              <a:rPr lang="en-US" sz="2800" b="1" cap="small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dirty="0" err="1" smtClean="0">
                <a:solidFill>
                  <a:schemeClr val="accent6"/>
                </a:solidFill>
              </a:rPr>
              <a:t>robert.longman@uhbristol.nhs.uk</a:t>
            </a:r>
            <a:endParaRPr lang="en-US" b="1" cap="small" dirty="0">
              <a:solidFill>
                <a:schemeClr val="accent6"/>
              </a:solidFill>
            </a:endParaRPr>
          </a:p>
        </p:txBody>
      </p:sp>
      <p:pic>
        <p:nvPicPr>
          <p:cNvPr id="5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371600"/>
            <a:ext cx="2857500" cy="17446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5029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Enjoy the training!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384300"/>
          </a:xfrm>
        </p:spPr>
        <p:txBody>
          <a:bodyPr/>
          <a:lstStyle/>
          <a:p>
            <a:pPr>
              <a:tabLst>
                <a:tab pos="4035425" algn="ctr"/>
              </a:tabLst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	Core Trainee</a:t>
            </a:r>
            <a:br>
              <a:rPr lang="en-GB" sz="3200" b="1" dirty="0" smtClean="0">
                <a:solidFill>
                  <a:srgbClr val="A3A101"/>
                </a:solidFill>
              </a:rPr>
            </a:br>
            <a:r>
              <a:rPr lang="en-GB" sz="3200" b="1" dirty="0" smtClean="0">
                <a:solidFill>
                  <a:srgbClr val="A3A101"/>
                </a:solidFill>
              </a:rPr>
              <a:t>	Surgical Training Programme</a:t>
            </a:r>
            <a:endParaRPr lang="en-GB" sz="3200" dirty="0">
              <a:solidFill>
                <a:srgbClr val="A3A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467599" cy="3810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GB" sz="2286" b="1" dirty="0" smtClean="0"/>
              <a:t>Anatomy Teaching (CT1)</a:t>
            </a:r>
          </a:p>
          <a:p>
            <a:pPr marL="514350" indent="-514350">
              <a:buFont typeface="Tahoma" pitchFamily="34" charset="0"/>
              <a:buAutoNum type="arabicPeriod"/>
            </a:pPr>
            <a:endParaRPr lang="en-GB" sz="1081" b="1" dirty="0" smtClean="0"/>
          </a:p>
          <a:p>
            <a:pPr marL="514350" indent="-514350">
              <a:buFont typeface="Tahoma" pitchFamily="34" charset="0"/>
              <a:buAutoNum type="arabicPeriod"/>
            </a:pPr>
            <a:r>
              <a:rPr lang="en-GB" sz="2286" b="1" dirty="0" smtClean="0"/>
              <a:t>Physiology Teaching (CT1)</a:t>
            </a:r>
          </a:p>
          <a:p>
            <a:pPr marL="514350" indent="-514350">
              <a:buFont typeface="Tahoma" pitchFamily="34" charset="0"/>
              <a:buAutoNum type="arabicPeriod"/>
            </a:pPr>
            <a:endParaRPr lang="en-GB" sz="1176" b="1" smtClean="0"/>
          </a:p>
          <a:p>
            <a:pPr marL="514350" indent="-514350">
              <a:buFont typeface="Tahoma" pitchFamily="34" charset="0"/>
              <a:buAutoNum type="arabicPeriod"/>
            </a:pPr>
            <a:r>
              <a:rPr lang="en-GB" sz="2286" b="1" smtClean="0"/>
              <a:t>Core </a:t>
            </a:r>
            <a:r>
              <a:rPr lang="en-GB" sz="2286" b="1" dirty="0" smtClean="0"/>
              <a:t>Training Knowledge Days (CT1 and 2)</a:t>
            </a:r>
          </a:p>
          <a:p>
            <a:pPr marL="514350" indent="-514350">
              <a:buFont typeface="Tahoma" pitchFamily="34" charset="0"/>
              <a:buAutoNum type="arabicPeriod"/>
            </a:pPr>
            <a:endParaRPr lang="en-GB" sz="1176" b="1" dirty="0" smtClean="0"/>
          </a:p>
          <a:p>
            <a:pPr marL="514350" indent="-514350">
              <a:buFont typeface="Tahoma" pitchFamily="34" charset="0"/>
              <a:buAutoNum type="arabicPeriod"/>
            </a:pPr>
            <a:r>
              <a:rPr lang="en-GB" sz="2286" b="1" dirty="0" smtClean="0"/>
              <a:t>Surgical Skills Training (CT1 and 2)</a:t>
            </a:r>
          </a:p>
          <a:p>
            <a:pPr marL="514350" indent="-514350">
              <a:buFont typeface="Tahoma" pitchFamily="34" charset="0"/>
              <a:buAutoNum type="arabicPeriod"/>
            </a:pPr>
            <a:endParaRPr lang="en-GB" sz="1290" b="1" dirty="0" smtClean="0"/>
          </a:p>
          <a:p>
            <a:pPr marL="514350" indent="-514350">
              <a:buFont typeface="Tahoma" pitchFamily="34" charset="0"/>
              <a:buAutoNum type="arabicPeriod"/>
            </a:pPr>
            <a:r>
              <a:rPr lang="en-GB" sz="2286" b="1" dirty="0" smtClean="0"/>
              <a:t>Human Factors Training (CT2)</a:t>
            </a:r>
          </a:p>
          <a:p>
            <a:pPr marL="514350" indent="-514350">
              <a:buFont typeface="Tahoma" pitchFamily="34" charset="0"/>
              <a:buAutoNum type="arabicPeriod"/>
            </a:pP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371600"/>
            <a:ext cx="2857500" cy="17446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58062" cy="13843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Anatomy and Physiology Teaching</a:t>
            </a:r>
            <a:endParaRPr lang="en-GB" sz="3200" b="1" dirty="0">
              <a:solidFill>
                <a:srgbClr val="A3A10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50" y="1905000"/>
            <a:ext cx="8572500" cy="411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400" b="1" dirty="0" smtClean="0"/>
              <a:t>Learning support for the MRCS examinations and continuing surgical education</a:t>
            </a:r>
          </a:p>
          <a:p>
            <a:pPr>
              <a:defRPr/>
            </a:pPr>
            <a:endParaRPr lang="en-GB" sz="1176" b="1" dirty="0" smtClean="0"/>
          </a:p>
          <a:p>
            <a:pPr>
              <a:defRPr/>
            </a:pPr>
            <a:r>
              <a:rPr lang="en-GB" sz="2400" b="1" dirty="0" smtClean="0"/>
              <a:t>Tailor-made curriculum</a:t>
            </a:r>
          </a:p>
          <a:p>
            <a:pPr>
              <a:defRPr/>
            </a:pPr>
            <a:endParaRPr lang="en-GB" sz="1176" b="1" dirty="0" smtClean="0"/>
          </a:p>
          <a:p>
            <a:pPr>
              <a:defRPr/>
            </a:pPr>
            <a:r>
              <a:rPr lang="en-GB" sz="2400" b="1" dirty="0" smtClean="0"/>
              <a:t>Specialist educators with clinical backgrounds</a:t>
            </a:r>
          </a:p>
          <a:p>
            <a:pPr>
              <a:defRPr/>
            </a:pPr>
            <a:endParaRPr lang="en-GB" sz="1081" b="1" dirty="0" smtClean="0"/>
          </a:p>
          <a:p>
            <a:pPr>
              <a:defRPr/>
            </a:pPr>
            <a:r>
              <a:rPr lang="en-GB" sz="2400" b="1" dirty="0" smtClean="0"/>
              <a:t>World-class learning facilities</a:t>
            </a:r>
          </a:p>
          <a:p>
            <a:pPr lvl="2">
              <a:defRPr/>
            </a:pPr>
            <a:r>
              <a:rPr lang="en-GB" sz="1800" b="1" dirty="0" smtClean="0"/>
              <a:t>Centre for Clinical and Comparative Morphology</a:t>
            </a:r>
          </a:p>
          <a:p>
            <a:pPr lvl="2">
              <a:defRPr/>
            </a:pPr>
            <a:r>
              <a:rPr lang="en-GB" sz="1800" b="1" dirty="0" smtClean="0"/>
              <a:t>CETL AIMS</a:t>
            </a:r>
          </a:p>
        </p:txBody>
      </p:sp>
      <p:pic>
        <p:nvPicPr>
          <p:cNvPr id="21507" name="Picture 3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0"/>
            <a:ext cx="1476375" cy="485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285750"/>
            <a:ext cx="7358062" cy="13843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Anatomy Teaching</a:t>
            </a:r>
            <a:endParaRPr lang="en-GB" sz="3200" b="1" dirty="0">
              <a:solidFill>
                <a:srgbClr val="A3A10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50" y="1905000"/>
            <a:ext cx="85725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/>
              <a:t>5 modules</a:t>
            </a:r>
          </a:p>
          <a:p>
            <a:pPr>
              <a:defRPr/>
            </a:pPr>
            <a:endParaRPr lang="en-GB" sz="1600" b="1" dirty="0" smtClean="0"/>
          </a:p>
          <a:p>
            <a:pPr lvl="1">
              <a:defRPr/>
            </a:pPr>
            <a:r>
              <a:rPr lang="en-GB" sz="1600" b="1" dirty="0" smtClean="0"/>
              <a:t>Thorax and spine</a:t>
            </a:r>
          </a:p>
          <a:p>
            <a:pPr lvl="1">
              <a:defRPr/>
            </a:pPr>
            <a:r>
              <a:rPr lang="en-GB" sz="1600" b="1" dirty="0" smtClean="0"/>
              <a:t>Abdomen and pelvis</a:t>
            </a:r>
          </a:p>
          <a:p>
            <a:pPr lvl="1">
              <a:defRPr/>
            </a:pPr>
            <a:r>
              <a:rPr lang="en-GB" sz="1600" b="1" dirty="0" smtClean="0"/>
              <a:t>Upper limb</a:t>
            </a:r>
          </a:p>
          <a:p>
            <a:pPr lvl="1">
              <a:defRPr/>
            </a:pPr>
            <a:r>
              <a:rPr lang="en-GB" sz="1600" b="1" dirty="0" smtClean="0"/>
              <a:t>Lower limb</a:t>
            </a:r>
          </a:p>
          <a:p>
            <a:pPr lvl="1">
              <a:defRPr/>
            </a:pPr>
            <a:r>
              <a:rPr lang="en-GB" sz="1600" b="1" dirty="0" smtClean="0"/>
              <a:t>Head, neck and </a:t>
            </a:r>
            <a:r>
              <a:rPr lang="en-GB" sz="1600" b="1" dirty="0" err="1" smtClean="0"/>
              <a:t>neuroanatomy</a:t>
            </a:r>
            <a:endParaRPr lang="en-GB" sz="1600" b="1" dirty="0" smtClean="0"/>
          </a:p>
          <a:p>
            <a:pPr lvl="1">
              <a:defRPr/>
            </a:pPr>
            <a:endParaRPr lang="en-GB" sz="1600" b="1" dirty="0" smtClean="0"/>
          </a:p>
          <a:p>
            <a:pPr lvl="1">
              <a:defRPr/>
            </a:pPr>
            <a:endParaRPr lang="en-GB" sz="1600" b="1" dirty="0" smtClean="0"/>
          </a:p>
          <a:p>
            <a:pPr lvl="1">
              <a:defRPr/>
            </a:pPr>
            <a:r>
              <a:rPr lang="en-GB" sz="1600" b="1" dirty="0" smtClean="0"/>
              <a:t>Each module is run twice to allow attendance.</a:t>
            </a:r>
          </a:p>
          <a:p>
            <a:pPr lvl="1">
              <a:defRPr/>
            </a:pPr>
            <a:endParaRPr lang="en-GB" sz="1600" b="1" dirty="0" smtClean="0"/>
          </a:p>
          <a:p>
            <a:pPr lvl="1">
              <a:defRPr/>
            </a:pPr>
            <a:r>
              <a:rPr lang="en-GB" sz="1600" b="1" dirty="0" smtClean="0"/>
              <a:t>Each module is compulsory</a:t>
            </a:r>
          </a:p>
        </p:txBody>
      </p:sp>
      <p:pic>
        <p:nvPicPr>
          <p:cNvPr id="21507" name="Picture 3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257800"/>
            <a:ext cx="1476375" cy="485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1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743200"/>
            <a:ext cx="1524000" cy="116506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285750"/>
            <a:ext cx="7358062" cy="13843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Physiology Teaching</a:t>
            </a:r>
            <a:endParaRPr lang="en-GB" sz="3200" b="1" dirty="0">
              <a:solidFill>
                <a:srgbClr val="A3A10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76400"/>
            <a:ext cx="85725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/>
              <a:t>4 modules</a:t>
            </a:r>
          </a:p>
          <a:p>
            <a:pPr>
              <a:defRPr/>
            </a:pPr>
            <a:endParaRPr lang="en-GB" sz="1600" b="1" dirty="0" smtClean="0"/>
          </a:p>
          <a:p>
            <a:pPr lvl="1">
              <a:defRPr/>
            </a:pPr>
            <a:r>
              <a:rPr lang="en-GB" sz="1600" b="1" dirty="0" smtClean="0"/>
              <a:t>Applied physiology of shock</a:t>
            </a:r>
          </a:p>
          <a:p>
            <a:pPr lvl="1">
              <a:defRPr/>
            </a:pPr>
            <a:r>
              <a:rPr lang="en-GB" sz="1600" b="1" dirty="0" smtClean="0"/>
              <a:t>Applied physiology of hypoxia and </a:t>
            </a:r>
            <a:r>
              <a:rPr lang="en-GB" sz="1600" b="1" dirty="0" err="1" smtClean="0"/>
              <a:t>hypercapnia</a:t>
            </a:r>
            <a:endParaRPr lang="en-GB" sz="1600" b="1" dirty="0" smtClean="0"/>
          </a:p>
          <a:p>
            <a:pPr lvl="1">
              <a:defRPr/>
            </a:pPr>
            <a:r>
              <a:rPr lang="en-GB" sz="1600" b="1" dirty="0" smtClean="0"/>
              <a:t>Regulation of blood volume and </a:t>
            </a:r>
            <a:r>
              <a:rPr lang="en-GB" sz="1600" b="1" dirty="0" err="1" smtClean="0"/>
              <a:t>osmolarity</a:t>
            </a:r>
            <a:r>
              <a:rPr lang="en-GB" sz="1600" b="1" dirty="0" smtClean="0"/>
              <a:t>: physiology and </a:t>
            </a:r>
            <a:r>
              <a:rPr lang="en-GB" sz="1600" b="1" dirty="0" err="1" smtClean="0"/>
              <a:t>pathophysiology</a:t>
            </a:r>
            <a:endParaRPr lang="en-GB" sz="1600" b="1" dirty="0" smtClean="0"/>
          </a:p>
          <a:p>
            <a:pPr lvl="1">
              <a:defRPr/>
            </a:pPr>
            <a:r>
              <a:rPr lang="en-GB" sz="1600" b="1" dirty="0" smtClean="0"/>
              <a:t>Pain. Acid-base balance</a:t>
            </a:r>
          </a:p>
          <a:p>
            <a:pPr lvl="1">
              <a:defRPr/>
            </a:pPr>
            <a:endParaRPr lang="en-GB" sz="1600" b="1" dirty="0" smtClean="0"/>
          </a:p>
          <a:p>
            <a:pPr lvl="1">
              <a:defRPr/>
            </a:pPr>
            <a:endParaRPr lang="en-GB" sz="1600" b="1" dirty="0" smtClean="0"/>
          </a:p>
          <a:p>
            <a:pPr lvl="1">
              <a:defRPr/>
            </a:pPr>
            <a:r>
              <a:rPr lang="en-GB" sz="1600" b="1" dirty="0" smtClean="0"/>
              <a:t>Each module is run twice to allow attendance.</a:t>
            </a:r>
          </a:p>
          <a:p>
            <a:pPr lvl="1">
              <a:defRPr/>
            </a:pPr>
            <a:endParaRPr lang="en-GB" sz="1600" b="1" dirty="0" smtClean="0"/>
          </a:p>
          <a:p>
            <a:pPr lvl="1">
              <a:defRPr/>
            </a:pPr>
            <a:r>
              <a:rPr lang="en-GB" sz="1600" b="1" dirty="0" smtClean="0"/>
              <a:t>Each module is compulsory</a:t>
            </a:r>
          </a:p>
        </p:txBody>
      </p:sp>
      <p:pic>
        <p:nvPicPr>
          <p:cNvPr id="21507" name="Picture 3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029200"/>
            <a:ext cx="1476375" cy="485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Content Placeholder 3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00800" y="4267200"/>
            <a:ext cx="2062699" cy="60642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62200" y="5638800"/>
            <a:ext cx="4160863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79388" indent="-179388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The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Applied and Integrated Medical   </a:t>
            </a:r>
            <a:endParaRPr lang="en-GB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Sciences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Centre for Excellence in Teaching and Learning (AIMS CETL)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215063"/>
            <a:ext cx="2038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286500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Clifton-Suspension-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2857500" cy="17446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214313"/>
            <a:ext cx="7010400" cy="1384300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rgbClr val="A3A101"/>
                </a:solidFill>
              </a:rPr>
              <a:t>Core Training Knowledge Days</a:t>
            </a:r>
            <a:endParaRPr lang="en-GB" sz="3200" b="1" dirty="0">
              <a:solidFill>
                <a:srgbClr val="A3A10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0"/>
            <a:ext cx="8572500" cy="452437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sz="3273" b="1" dirty="0" smtClean="0"/>
              <a:t>Five training days across the Deanery per year</a:t>
            </a:r>
          </a:p>
          <a:p>
            <a:pPr>
              <a:defRPr/>
            </a:pPr>
            <a:endParaRPr lang="en-GB" sz="1818" b="1" dirty="0" smtClean="0"/>
          </a:p>
          <a:p>
            <a:pPr>
              <a:defRPr/>
            </a:pPr>
            <a:r>
              <a:rPr lang="en-GB" sz="3273" b="1" dirty="0" smtClean="0"/>
              <a:t>Topics will include;</a:t>
            </a:r>
          </a:p>
          <a:p>
            <a:pPr marL="2413000" lvl="1" indent="-350838">
              <a:defRPr/>
            </a:pPr>
            <a:r>
              <a:rPr lang="en-GB" sz="2560" b="1" dirty="0" smtClean="0"/>
              <a:t>Audit and Research</a:t>
            </a:r>
          </a:p>
          <a:p>
            <a:pPr marL="2413000" lvl="1" indent="-350838">
              <a:defRPr/>
            </a:pPr>
            <a:r>
              <a:rPr lang="en-GB" sz="2560" b="1" dirty="0" err="1" smtClean="0"/>
              <a:t>Cardiothoracics</a:t>
            </a:r>
            <a:endParaRPr lang="en-GB" sz="2560" b="1" dirty="0" smtClean="0"/>
          </a:p>
          <a:p>
            <a:pPr marL="2413000" lvl="1" indent="-350838">
              <a:defRPr/>
            </a:pPr>
            <a:r>
              <a:rPr lang="en-GB" sz="2560" b="1" dirty="0" smtClean="0"/>
              <a:t>Consent</a:t>
            </a:r>
          </a:p>
          <a:p>
            <a:pPr marL="2413000" lvl="1" indent="-350838">
              <a:defRPr/>
            </a:pPr>
            <a:r>
              <a:rPr lang="en-GB" sz="2560" b="1" dirty="0" smtClean="0"/>
              <a:t>Emergency surgery</a:t>
            </a:r>
          </a:p>
          <a:p>
            <a:pPr marL="2413000" lvl="1" indent="-350838">
              <a:defRPr/>
            </a:pPr>
            <a:r>
              <a:rPr lang="en-GB" sz="2560" b="1" dirty="0" smtClean="0"/>
              <a:t>Errors and reduction strategies</a:t>
            </a:r>
          </a:p>
          <a:p>
            <a:pPr marL="2413000" lvl="1" indent="-350838">
              <a:defRPr/>
            </a:pPr>
            <a:r>
              <a:rPr lang="en-GB" sz="2560" b="1" dirty="0" smtClean="0"/>
              <a:t>‘How to teach’</a:t>
            </a:r>
          </a:p>
          <a:p>
            <a:pPr marL="2413000" lvl="1" indent="-350838">
              <a:defRPr/>
            </a:pPr>
            <a:r>
              <a:rPr lang="en-GB" sz="2560" b="1" dirty="0" smtClean="0"/>
              <a:t>Neurosurgery</a:t>
            </a:r>
          </a:p>
          <a:p>
            <a:pPr marL="2413000" lvl="1" indent="-350838">
              <a:defRPr/>
            </a:pPr>
            <a:r>
              <a:rPr lang="en-GB" sz="2560" b="1" dirty="0" smtClean="0"/>
              <a:t>Palliative care</a:t>
            </a:r>
          </a:p>
          <a:p>
            <a:pPr marL="2413000" lvl="1" indent="-350838">
              <a:defRPr/>
            </a:pPr>
            <a:r>
              <a:rPr lang="en-GB" sz="2560" b="1" dirty="0" smtClean="0"/>
              <a:t>Plastics and Burns</a:t>
            </a:r>
          </a:p>
          <a:p>
            <a:pPr marL="2413000" lvl="1" indent="-350838">
              <a:defRPr/>
            </a:pPr>
            <a:r>
              <a:rPr lang="en-GB" sz="2560" b="1" dirty="0" smtClean="0"/>
              <a:t>The NHS, management and leadership</a:t>
            </a:r>
          </a:p>
          <a:p>
            <a:pPr>
              <a:defRPr/>
            </a:pPr>
            <a:endParaRPr lang="en-GB" sz="1818" b="1" dirty="0" smtClean="0"/>
          </a:p>
          <a:p>
            <a:pPr>
              <a:defRPr/>
            </a:pPr>
            <a:r>
              <a:rPr lang="en-GB" sz="3273" b="1" dirty="0" smtClean="0"/>
              <a:t>100% mandatory attendance over 2 years</a:t>
            </a:r>
          </a:p>
          <a:p>
            <a:pPr marL="2413000" lvl="1" indent="-350838">
              <a:defRPr/>
            </a:pPr>
            <a:endParaRPr lang="en-GB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3174</TotalTime>
  <Words>480</Words>
  <Application>Microsoft Office PowerPoint</Application>
  <PresentationFormat>On-screen Show (4:3)</PresentationFormat>
  <Paragraphs>162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Advantage</vt:lpstr>
      <vt:lpstr>Document</vt:lpstr>
      <vt:lpstr> SEVERN SCHOOL OF SURGERY   Core Trainee Surgical Training Programme  2011/2012</vt:lpstr>
      <vt:lpstr> Core Trainee  Surgical Training Programme</vt:lpstr>
      <vt:lpstr> Core Trainee  Surgical Training Programme</vt:lpstr>
      <vt:lpstr>PowerPoint Presentation</vt:lpstr>
      <vt:lpstr>Anatomy and Physiology Teaching</vt:lpstr>
      <vt:lpstr>Anatomy Teaching</vt:lpstr>
      <vt:lpstr>Physiology Teaching</vt:lpstr>
      <vt:lpstr>PowerPoint Presentation</vt:lpstr>
      <vt:lpstr>Core Training Knowledge Days</vt:lpstr>
      <vt:lpstr>PowerPoint Presentation</vt:lpstr>
      <vt:lpstr>Surgical Skills Training</vt:lpstr>
      <vt:lpstr>Surgical Skills Training</vt:lpstr>
      <vt:lpstr>Surgical Skills Training</vt:lpstr>
      <vt:lpstr>PowerPoint Presentation</vt:lpstr>
      <vt:lpstr>Human Factors Training</vt:lpstr>
      <vt:lpstr>Bristol Medical Simulation Centre</vt:lpstr>
      <vt:lpstr>PowerPoint Presentation</vt:lpstr>
      <vt:lpstr> Register on-line early   On-line feedback forms   Non-attendance forms on-line   Complete your study leave forms (for all training days)                         to facilitate your Trust’s cover arrangements   Co-ordinate your attendance with your core surgery trainee colleagues   Late attendance is not tolerated – you will be turned away   Full attendance records available for PDs at ARCPs</vt:lpstr>
      <vt:lpstr>http://surgery.severdeanery.org</vt:lpstr>
      <vt:lpstr>PowerPoint Presentation</vt:lpstr>
      <vt:lpstr>  MRCS part B OSCE Exam Course    Pilot  for Plastics Surgery Training Course for Core Trainees    Planning for ST3 Course – under development    CrISP, BSS, ATLS    </vt:lpstr>
      <vt:lpstr>  5th, 6th and 7th September 2011    Centre For Clinical and Comparative Anatomy,           University of Bristol    Sponsored by Severn School of Surgery        5 bursaries for Severn Deanery surgical CTs worth  £200 each    Severn School of Surgery website for details and        application process    </vt:lpstr>
      <vt:lpstr>PowerPoint Presentation</vt:lpstr>
      <vt:lpstr> CrISP course    – locally delivered and funded   - we need your names    BSS    – we may be able to fund applications to a locally delivered                      course (eg; Bristol, Taunton, Gloucester, Bath)    - we need your names    ATLS    – we are unlikely to fund this but…..   - we your names    </vt:lpstr>
      <vt:lpstr>PowerPoint Presentation</vt:lpstr>
      <vt:lpstr>         </vt:lpstr>
      <vt:lpstr>PowerPoint Presentation</vt:lpstr>
    </vt:vector>
  </TitlesOfParts>
  <Company>UBHT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SKILLS LAB TRAINING</dc:title>
  <dc:creator>longmanr</dc:creator>
  <cp:lastModifiedBy>Horton Andrew (NHS South West)</cp:lastModifiedBy>
  <cp:revision>142</cp:revision>
  <dcterms:created xsi:type="dcterms:W3CDTF">2011-08-15T21:59:59Z</dcterms:created>
  <dcterms:modified xsi:type="dcterms:W3CDTF">2011-10-17T11:41:54Z</dcterms:modified>
</cp:coreProperties>
</file>